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0584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800" b="1">
                <a:solidFill>
                  <a:srgbClr val="1A1A1A"/>
                </a:solidFill>
              </a:rPr>
              <a:t>2026 H1 财务体检报告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291840"/>
            <a:ext cx="10058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888888"/>
                </a:solidFill>
              </a:rPr>
              <a:t>薪资 / 订单 / 成本 三表交叉分析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66928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huashu-data-pro · 全程本地推理 · 数据未离开设备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603504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2026-04-27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A1A1A"/>
                </a:solidFill>
              </a:rPr>
              <a:t>核心摘要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888888"/>
                </a:solidFill>
              </a:rPr>
              <a:t>TL;DR · 30 秒速读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10972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sz="2000" b="1">
                <a:solidFill>
                  <a:srgbClr val="C0392B"/>
                </a:solidFill>
              </a:rPr>
              <a:t>订单稳步增长</a:t>
            </a:r>
          </a:p>
          <a:p>
            <a:r>
              <a:rPr sz="1400">
                <a:solidFill>
                  <a:srgbClr val="1A1A1A"/>
                </a:solidFill>
              </a:rPr>
              <a:t>上半年订单总额 2,634 万，6 月达峰值，环比 +8.4%</a:t>
            </a:r>
          </a:p>
          <a:p>
            <a:pPr>
              <a:spcBef>
                <a:spcPts val="1600"/>
              </a:spcBef>
            </a:pPr>
            <a:r>
              <a:rPr sz="2000" b="1">
                <a:solidFill>
                  <a:srgbClr val="C0392B"/>
                </a:solidFill>
              </a:rPr>
              <a:t>结构性风险</a:t>
            </a:r>
          </a:p>
          <a:p>
            <a:r>
              <a:rPr sz="1400">
                <a:solidFill>
                  <a:srgbClr val="1A1A1A"/>
                </a:solidFill>
              </a:rPr>
              <a:t>销售部独占 68% 订单金额，集中度高，前 20% 客户贡献 67%</a:t>
            </a:r>
          </a:p>
          <a:p>
            <a:pPr>
              <a:spcBef>
                <a:spcPts val="1600"/>
              </a:spcBef>
            </a:pPr>
            <a:r>
              <a:rPr sz="2000" b="1">
                <a:solidFill>
                  <a:srgbClr val="C0392B"/>
                </a:solidFill>
              </a:rPr>
              <a:t>异常待复核</a:t>
            </a:r>
          </a:p>
          <a:p>
            <a:r>
              <a:rPr sz="1400">
                <a:solidFill>
                  <a:srgbClr val="1A1A1A"/>
                </a:solidFill>
              </a:rPr>
              <a:t>14 条退款集中 3 月，2 条薪资极端离群（最高 18.6 万）</a:t>
            </a:r>
          </a:p>
          <a:p>
            <a:pPr>
              <a:spcBef>
                <a:spcPts val="1600"/>
              </a:spcBef>
            </a:pPr>
            <a:r>
              <a:rPr sz="2000" b="1">
                <a:solidFill>
                  <a:srgbClr val="C0392B"/>
                </a:solidFill>
              </a:rPr>
              <a:t>成本投入合理</a:t>
            </a:r>
          </a:p>
          <a:p>
            <a:r>
              <a:rPr sz="1400">
                <a:solidFill>
                  <a:srgbClr val="1A1A1A"/>
                </a:solidFill>
              </a:rPr>
              <a:t>研发占 60%（最重投入），但收入主要来自销售/市场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A1A1A"/>
                </a:solidFill>
              </a:rPr>
              <a:t>关键指标 · Headline Numbers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888888"/>
                </a:solidFill>
              </a:rPr>
              <a:t>6 项核心数据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1828800"/>
            <a:ext cx="3566160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57200" y="1828800"/>
            <a:ext cx="3566160" cy="54864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01168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总订单金额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377440"/>
            <a:ext cx="3200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A1A1A"/>
                </a:solidFill>
              </a:rPr>
              <a:t>2,634 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310896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2ECC71"/>
                </a:solidFill>
              </a:rPr>
              <a:t>+12% YoY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206240" y="1828800"/>
            <a:ext cx="3566160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206240" y="1828800"/>
            <a:ext cx="3566160" cy="54864"/>
          </a:xfrm>
          <a:prstGeom prst="rect">
            <a:avLst/>
          </a:prstGeom>
          <a:solidFill>
            <a:srgbClr val="88888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389120" y="201168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部门成本合计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89120" y="2377440"/>
            <a:ext cx="3200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A1A1A"/>
                </a:solidFill>
              </a:rPr>
              <a:t>1,204 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310896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888888"/>
                </a:solidFill>
              </a:rPr>
              <a:t>—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955280" y="1828800"/>
            <a:ext cx="3566160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955280" y="1828800"/>
            <a:ext cx="3566160" cy="54864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38160" y="201168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退款异常记录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38160" y="2377440"/>
            <a:ext cx="3200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A1A1A"/>
                </a:solidFill>
              </a:rPr>
              <a:t>14 条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138160" y="310896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C0392B"/>
                </a:solidFill>
              </a:rPr>
              <a:t>集中 3 月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3840480"/>
            <a:ext cx="3566160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3840480"/>
            <a:ext cx="3566160" cy="54864"/>
          </a:xfrm>
          <a:prstGeom prst="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40080" y="402336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薪资离群点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0080" y="4389120"/>
            <a:ext cx="3200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A1A1A"/>
                </a:solidFill>
              </a:rPr>
              <a:t>2 条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0080" y="512064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39C12"/>
                </a:solidFill>
              </a:rPr>
              <a:t>建议复核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206240" y="3840480"/>
            <a:ext cx="3566160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206240" y="3840480"/>
            <a:ext cx="3566160" cy="54864"/>
          </a:xfrm>
          <a:prstGeom prst="rect">
            <a:avLst/>
          </a:prstGeom>
          <a:solidFill>
            <a:srgbClr val="F39C1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0" y="402336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销售部占订单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389120" y="4389120"/>
            <a:ext cx="3200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A1A1A"/>
                </a:solidFill>
              </a:rPr>
              <a:t>68%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389120" y="512064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F39C12"/>
                </a:solidFill>
              </a:rPr>
              <a:t>集中度高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955280" y="3840480"/>
            <a:ext cx="3566160" cy="1828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955280" y="3840480"/>
            <a:ext cx="3566160" cy="54864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138160" y="4023360"/>
            <a:ext cx="3200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研发成本占比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138160" y="4389120"/>
            <a:ext cx="32004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1A1A1A"/>
                </a:solidFill>
              </a:rPr>
              <a:t>60%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138160" y="5120640"/>
            <a:ext cx="3200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 b="1">
                <a:solidFill>
                  <a:srgbClr val="2ECC71"/>
                </a:solidFill>
              </a:rPr>
              <a:t>最重投入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A1A1A"/>
                </a:solidFill>
              </a:rPr>
              <a:t>📈 趋势分析师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888888"/>
                </a:solidFill>
              </a:rPr>
              <a:t>Trend Analyst · 关注时间序列与变化方向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6858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3498DB"/>
                </a:solidFill>
              </a:rPr>
              <a:t>核心发现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68580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sz="1500">
                <a:solidFill>
                  <a:srgbClr val="1A1A1A"/>
                </a:solidFill>
              </a:rPr>
              <a:t>—  订单总金额 1 月至 6 月逐月递增，6 月达到峰值，环比 +8.4%</a:t>
            </a:r>
          </a:p>
          <a:p>
            <a:pPr>
              <a:spcBef>
                <a:spcPts val="1200"/>
              </a:spcBef>
            </a:pPr>
            <a:r>
              <a:rPr sz="1500">
                <a:solidFill>
                  <a:srgbClr val="1A1A1A"/>
                </a:solidFill>
              </a:rPr>
              <a:t>—  销售部薪资 3 月和 6 月出现明显峰值，与奖金发放规律一致</a:t>
            </a:r>
          </a:p>
          <a:p>
            <a:pPr>
              <a:spcBef>
                <a:spcPts val="1200"/>
              </a:spcBef>
            </a:pPr>
            <a:r>
              <a:rPr sz="1500">
                <a:solidFill>
                  <a:srgbClr val="1A1A1A"/>
                </a:solidFill>
              </a:rPr>
              <a:t>—  研发部成本在 Q2 环比上升 6.2%，主要来自人力成本扩张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55279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3498DB"/>
                </a:solidFill>
              </a:rPr>
              <a:t>量化指标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955279" y="2377440"/>
            <a:ext cx="3657600" cy="868680"/>
          </a:xfrm>
          <a:prstGeom prst="roundRect">
            <a:avLst/>
          </a:prstGeom>
          <a:solidFill>
            <a:srgbClr val="FAFAFA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092440" y="2468880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月订单金额环比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92440" y="274320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3498DB"/>
                </a:solidFill>
              </a:rPr>
              <a:t>+8.4%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41280" y="2743200"/>
            <a:ext cx="12801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1A1A1A"/>
                </a:solidFill>
              </a:rPr>
              <a:t>稳健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955279" y="3383280"/>
            <a:ext cx="3657600" cy="868680"/>
          </a:xfrm>
          <a:prstGeom prst="roundRect">
            <a:avLst/>
          </a:prstGeom>
          <a:solidFill>
            <a:srgbClr val="FAFAFA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092440" y="3474720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6 月 vs 1 月订单增幅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92440" y="374904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3498DB"/>
                </a:solidFill>
              </a:rPr>
              <a:t>+31%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41280" y="3749040"/>
            <a:ext cx="12801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1A1A1A"/>
                </a:solidFill>
              </a:rPr>
              <a:t>Q2 加速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55279" y="4389120"/>
            <a:ext cx="3657600" cy="868680"/>
          </a:xfrm>
          <a:prstGeom prst="roundRect">
            <a:avLst/>
          </a:prstGeom>
          <a:solidFill>
            <a:srgbClr val="FAFAFA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92440" y="4480560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研发成本 QoQ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92440" y="47548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3498DB"/>
                </a:solidFill>
              </a:rPr>
              <a:t>+6.2%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241280" y="4754880"/>
            <a:ext cx="12801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1A1A1A"/>
                </a:solidFill>
              </a:rPr>
              <a:t>扩张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A1A1A"/>
                </a:solidFill>
              </a:rPr>
              <a:t>🧱 结构分析师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888888"/>
                </a:solidFill>
              </a:rPr>
              <a:t>Structure Analyst · 关注分布与集中度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6858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9B59B6"/>
                </a:solidFill>
              </a:rPr>
              <a:t>核心发现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68580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sz="1500">
                <a:solidFill>
                  <a:srgbClr val="1A1A1A"/>
                </a:solidFill>
              </a:rPr>
              <a:t>—  订单金额集中在销售、市场两个部门，销售部独占 68%</a:t>
            </a:r>
          </a:p>
          <a:p>
            <a:pPr>
              <a:spcBef>
                <a:spcPts val="1200"/>
              </a:spcBef>
            </a:pPr>
            <a:r>
              <a:rPr sz="1500">
                <a:solidFill>
                  <a:srgbClr val="1A1A1A"/>
                </a:solidFill>
              </a:rPr>
              <a:t>—  研发部门人力成本占公司总人力 50% 以上</a:t>
            </a:r>
          </a:p>
          <a:p>
            <a:pPr>
              <a:spcBef>
                <a:spcPts val="1200"/>
              </a:spcBef>
            </a:pPr>
            <a:r>
              <a:rPr sz="1500">
                <a:solidFill>
                  <a:srgbClr val="1A1A1A"/>
                </a:solidFill>
              </a:rPr>
              <a:t>—  前 20% 客户贡献 67% 订单金额，典型二八分布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55279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9B59B6"/>
                </a:solidFill>
              </a:rPr>
              <a:t>量化指标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955279" y="2377440"/>
            <a:ext cx="3657600" cy="868680"/>
          </a:xfrm>
          <a:prstGeom prst="roundRect">
            <a:avLst/>
          </a:prstGeom>
          <a:solidFill>
            <a:srgbClr val="FAFAFA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092440" y="2468880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销售部订单占比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92440" y="274320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9B59B6"/>
                </a:solidFill>
              </a:rPr>
              <a:t>68%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41280" y="2743200"/>
            <a:ext cx="12801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1A1A1A"/>
                </a:solidFill>
              </a:rPr>
              <a:t>集中度高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955279" y="3383280"/>
            <a:ext cx="3657600" cy="868680"/>
          </a:xfrm>
          <a:prstGeom prst="roundRect">
            <a:avLst/>
          </a:prstGeom>
          <a:solidFill>
            <a:srgbClr val="FAFAFA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092440" y="3474720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CR3 部门成本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92440" y="374904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9B59B6"/>
                </a:solidFill>
              </a:rPr>
              <a:t>90%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41280" y="3749040"/>
            <a:ext cx="12801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1A1A1A"/>
                </a:solidFill>
              </a:rPr>
              <a:t>三部门主导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55279" y="4389120"/>
            <a:ext cx="3657600" cy="868680"/>
          </a:xfrm>
          <a:prstGeom prst="roundRect">
            <a:avLst/>
          </a:prstGeom>
          <a:solidFill>
            <a:srgbClr val="FAFAFA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92440" y="4480560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前 20% 客户金额占比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92440" y="47548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9B59B6"/>
                </a:solidFill>
              </a:rPr>
              <a:t>67%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241280" y="4754880"/>
            <a:ext cx="12801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1A1A1A"/>
                </a:solidFill>
              </a:rPr>
              <a:t>典型二八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A1A1A"/>
                </a:solidFill>
              </a:rPr>
              <a:t>⚠ 异常分析师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888888"/>
                </a:solidFill>
              </a:rPr>
              <a:t>Anomaly Hunter · 关注离群值与可疑模式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6858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C0392B"/>
                </a:solidFill>
              </a:rPr>
              <a:t>核心发现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286000"/>
            <a:ext cx="68580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sz="1500">
                <a:solidFill>
                  <a:srgbClr val="1A1A1A"/>
                </a:solidFill>
              </a:rPr>
              <a:t>—  订单表 14 条金额为负的记录，全部集中在 2026-03，建议复核</a:t>
            </a:r>
          </a:p>
          <a:p>
            <a:pPr>
              <a:spcBef>
                <a:spcPts val="1200"/>
              </a:spcBef>
            </a:pPr>
            <a:r>
              <a:rPr sz="1500">
                <a:solidFill>
                  <a:srgbClr val="1A1A1A"/>
                </a:solidFill>
              </a:rPr>
              <a:t>—  薪资表发现 2 条极端离群：E9001 销售 3 月 18.6 万；E9002 研发 5 月 9.8 万</a:t>
            </a:r>
          </a:p>
          <a:p>
            <a:pPr>
              <a:spcBef>
                <a:spcPts val="1200"/>
              </a:spcBef>
            </a:pPr>
            <a:r>
              <a:rPr sz="1500">
                <a:solidFill>
                  <a:srgbClr val="1A1A1A"/>
                </a:solidFill>
              </a:rPr>
              <a:t>—  6 月销售部薪资整体偏高，奖金集中发放，属合理但需流程备案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55279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 b="1">
                <a:solidFill>
                  <a:srgbClr val="C0392B"/>
                </a:solidFill>
              </a:rPr>
              <a:t>量化指标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955279" y="2377440"/>
            <a:ext cx="3657600" cy="868680"/>
          </a:xfrm>
          <a:prstGeom prst="roundRect">
            <a:avLst/>
          </a:prstGeom>
          <a:solidFill>
            <a:srgbClr val="FAFAFA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092440" y="2468880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数据完整率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92440" y="274320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C0392B"/>
                </a:solidFill>
              </a:rPr>
              <a:t>99.4%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241280" y="2743200"/>
            <a:ext cx="12801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1A1A1A"/>
                </a:solidFill>
              </a:rPr>
              <a:t>可用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955279" y="3383280"/>
            <a:ext cx="3657600" cy="868680"/>
          </a:xfrm>
          <a:prstGeom prst="roundRect">
            <a:avLst/>
          </a:prstGeom>
          <a:solidFill>
            <a:srgbClr val="FAFAFA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092440" y="3474720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负金额订单数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092440" y="374904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C0392B"/>
                </a:solidFill>
              </a:rPr>
              <a:t>14 条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241280" y="3749040"/>
            <a:ext cx="12801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1A1A1A"/>
                </a:solidFill>
              </a:rPr>
              <a:t>需复核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55279" y="4389120"/>
            <a:ext cx="3657600" cy="868680"/>
          </a:xfrm>
          <a:prstGeom prst="roundRect">
            <a:avLst/>
          </a:prstGeom>
          <a:solidFill>
            <a:srgbClr val="FAFAFA"/>
          </a:solidFill>
          <a:ln>
            <a:solidFill>
              <a:srgbClr val="E8E8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92440" y="4480560"/>
            <a:ext cx="2286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888888"/>
                </a:solidFill>
              </a:rPr>
              <a:t>薪资离群点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92440" y="4754880"/>
            <a:ext cx="1828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C0392B"/>
                </a:solidFill>
              </a:rPr>
              <a:t>2 条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241280" y="4754880"/>
            <a:ext cx="12801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100">
                <a:solidFill>
                  <a:srgbClr val="1A1A1A"/>
                </a:solidFill>
              </a:rPr>
              <a:t>人工查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45720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1A1A1A"/>
                </a:solidFill>
              </a:rPr>
              <a:t>建议行动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9728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888888"/>
                </a:solidFill>
              </a:rPr>
              <a:t>下一步的优先复核与跟进事项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82880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C0392B"/>
                </a:solidFill>
              </a:rPr>
              <a:t>立即（本周内）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10515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1A1A1A"/>
                </a:solidFill>
              </a:rPr>
              <a:t>—  复核 2026-03 的 14 条负金额订单，确认对应实际退款依据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10515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1A1A1A"/>
                </a:solidFill>
              </a:rPr>
              <a:t>—  核对 E9001 / E9002 两笔大额薪资的审批流程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29184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F39C12"/>
                </a:solidFill>
              </a:rPr>
              <a:t>Q2 跟进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749040"/>
            <a:ext cx="10515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1A1A1A"/>
                </a:solidFill>
              </a:rPr>
              <a:t>—  销售部高度集中，建议 Q2 拓展第二增长曲线的客户结构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114800"/>
            <a:ext cx="10515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1A1A1A"/>
                </a:solidFill>
              </a:rPr>
              <a:t>—  复盘 Q2 研发成本扩张是否对应产出节奏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4754880"/>
            <a:ext cx="10972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3498DB"/>
                </a:solidFill>
              </a:rPr>
              <a:t>制度优化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212080"/>
            <a:ext cx="10515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1A1A1A"/>
                </a:solidFill>
              </a:rPr>
              <a:t>—  建立薪资奖金集中发放的备案流程，避免月度峰值波动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577840"/>
            <a:ext cx="10515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300">
                <a:solidFill>
                  <a:srgbClr val="1A1A1A"/>
                </a:solidFill>
              </a:rPr>
              <a:t>—  建立客户分层维护机制，避免对销售部过度依赖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